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304" r:id="rId3"/>
    <p:sldId id="326" r:id="rId4"/>
    <p:sldId id="324" r:id="rId5"/>
    <p:sldId id="305" r:id="rId6"/>
    <p:sldId id="322" r:id="rId7"/>
    <p:sldId id="325" r:id="rId8"/>
    <p:sldId id="306" r:id="rId9"/>
    <p:sldId id="309" r:id="rId10"/>
    <p:sldId id="311" r:id="rId11"/>
    <p:sldId id="312" r:id="rId12"/>
  </p:sldIdLst>
  <p:sldSz cx="9144000" cy="6858000" type="screen4x3"/>
  <p:notesSz cx="6858000" cy="9144000"/>
  <p:embeddedFontLst>
    <p:embeddedFont>
      <p:font typeface="Yoon 윤고딕 520_TT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F"/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0" autoAdjust="0"/>
    <p:restoredTop sz="96318" autoAdjust="0"/>
  </p:normalViewPr>
  <p:slideViewPr>
    <p:cSldViewPr>
      <p:cViewPr varScale="1">
        <p:scale>
          <a:sx n="68" d="100"/>
          <a:sy n="68" d="100"/>
        </p:scale>
        <p:origin x="14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m.map.naver.com/bus/lane.nhn?busID=7105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121.174.75.24/bims_web/popup2/RealTimeBus.aspx?BNUM=17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7649" y="2261498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391906" y="2466309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2261498"/>
            <a:ext cx="354446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Why I Collected Data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How I developed it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How much data I’ve collected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49E2E-79F3-714D-8FB7-0214370016A7}"/>
              </a:ext>
            </a:extLst>
          </p:cNvPr>
          <p:cNvSpPr txBox="1"/>
          <p:nvPr/>
        </p:nvSpPr>
        <p:spPr>
          <a:xfrm>
            <a:off x="5868144" y="551723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presenter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신경덕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Student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ID | 2017315471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BDFE7-7B48-EF4D-98A5-B8031AF100A5}"/>
              </a:ext>
            </a:extLst>
          </p:cNvPr>
          <p:cNvSpPr txBox="1"/>
          <p:nvPr/>
        </p:nvSpPr>
        <p:spPr>
          <a:xfrm>
            <a:off x="360716" y="935681"/>
            <a:ext cx="856895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Project : </a:t>
            </a:r>
            <a:r>
              <a:rPr lang="en-US" altLang="ko-KR" sz="47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Bus_Navi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2748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6564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7619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277618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310625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2771777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2AB51-8680-4C42-B811-45A9A4805BF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C43BA-6EF2-4098-B5D4-89AFA275E62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5C8EDE-3103-4A26-9182-092B5EDFBB3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35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323673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33535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32499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326509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326412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359420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325972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2AB51-8680-4C42-B811-45A9A4805BF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C43BA-6EF2-4098-B5D4-89AFA275E62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5C8EDE-3103-4A26-9182-092B5EDFBB3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303A76-C2CD-4B5A-8CF5-09B868086B63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67CAA3-5998-49AC-8074-900579A896F5}"/>
              </a:ext>
            </a:extLst>
          </p:cNvPr>
          <p:cNvSpPr txBox="1"/>
          <p:nvPr/>
        </p:nvSpPr>
        <p:spPr>
          <a:xfrm>
            <a:off x="683568" y="138482"/>
            <a:ext cx="172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1</a:t>
            </a:r>
            <a:r>
              <a:rPr lang="en-US" altLang="ko-KR" sz="1400" baseline="30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st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 semester</a:t>
            </a:r>
          </a:p>
        </p:txBody>
      </p:sp>
    </p:spTree>
    <p:extLst>
      <p:ext uri="{BB962C8B-B14F-4D97-AF65-F5344CB8AC3E}">
        <p14:creationId xmlns:p14="http://schemas.microsoft.com/office/powerpoint/2010/main" val="246686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702225" y="76470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3FCFB-A8AC-5344-8C23-2D26422ACC63}"/>
              </a:ext>
            </a:extLst>
          </p:cNvPr>
          <p:cNvSpPr txBox="1"/>
          <p:nvPr/>
        </p:nvSpPr>
        <p:spPr>
          <a:xfrm>
            <a:off x="702224" y="138482"/>
            <a:ext cx="844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Why I Collect This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FF4B4-0727-4789-83B8-7ED343940B59}"/>
              </a:ext>
            </a:extLst>
          </p:cNvPr>
          <p:cNvSpPr txBox="1"/>
          <p:nvPr/>
        </p:nvSpPr>
        <p:spPr>
          <a:xfrm>
            <a:off x="1250750" y="1388675"/>
            <a:ext cx="74888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2020</a:t>
            </a:r>
            <a:r>
              <a:rPr lang="ko-KR" altLang="en-US" sz="2400" dirty="0"/>
              <a:t>년 </a:t>
            </a:r>
            <a:r>
              <a:rPr lang="en-US" altLang="ko-KR" sz="2400" dirty="0"/>
              <a:t>5</a:t>
            </a:r>
            <a:r>
              <a:rPr lang="ko-KR" altLang="en-US" sz="2400" dirty="0"/>
              <a:t>월 </a:t>
            </a:r>
            <a:r>
              <a:rPr lang="en-US" altLang="ko-KR" sz="2400" dirty="0"/>
              <a:t>23</a:t>
            </a:r>
            <a:r>
              <a:rPr lang="ko-KR" altLang="en-US" sz="2400" dirty="0"/>
              <a:t>일 오후 </a:t>
            </a:r>
            <a:r>
              <a:rPr lang="en-US" altLang="ko-KR" sz="2400" dirty="0"/>
              <a:t>4</a:t>
            </a:r>
            <a:r>
              <a:rPr lang="ko-KR" altLang="en-US" sz="2400" dirty="0"/>
              <a:t>시 결혼식</a:t>
            </a:r>
            <a:r>
              <a:rPr lang="en-US" altLang="ko-KR" sz="2400" dirty="0"/>
              <a:t>.</a:t>
            </a:r>
          </a:p>
          <a:p>
            <a:pPr algn="ctr"/>
            <a:endParaRPr lang="en-US" altLang="ko-KR" dirty="0"/>
          </a:p>
          <a:p>
            <a:pPr algn="just"/>
            <a:r>
              <a:rPr lang="ko-KR" altLang="en-US" dirty="0"/>
              <a:t>지인의 결혼식날 네이버 지도의 버스의 최단 거리 검색을 이용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버스로 이동 중 </a:t>
            </a:r>
            <a:r>
              <a:rPr lang="en-US" altLang="ko-KR" dirty="0"/>
              <a:t>‘</a:t>
            </a:r>
            <a:r>
              <a:rPr lang="ko-KR" altLang="en-US" dirty="0" err="1"/>
              <a:t>범내골에서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분 지연‘</a:t>
            </a:r>
            <a:endParaRPr lang="en-US" altLang="ko-KR" dirty="0"/>
          </a:p>
        </p:txBody>
      </p:sp>
      <p:pic>
        <p:nvPicPr>
          <p:cNvPr id="4" name="그래픽 3" descr="버스">
            <a:extLst>
              <a:ext uri="{FF2B5EF4-FFF2-40B4-BE49-F238E27FC236}">
                <a16:creationId xmlns:a16="http://schemas.microsoft.com/office/drawing/2014/main" id="{40884EFA-7460-4376-86A6-8F68158B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6366" y="4080488"/>
            <a:ext cx="1556573" cy="1556573"/>
          </a:xfrm>
          <a:prstGeom prst="rect">
            <a:avLst/>
          </a:prstGeom>
        </p:spPr>
      </p:pic>
      <p:pic>
        <p:nvPicPr>
          <p:cNvPr id="6" name="그래픽 5" descr="홈1">
            <a:extLst>
              <a:ext uri="{FF2B5EF4-FFF2-40B4-BE49-F238E27FC236}">
                <a16:creationId xmlns:a16="http://schemas.microsoft.com/office/drawing/2014/main" id="{881D4B51-5E25-4C67-88BB-D67F8FBF6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177" y="5013176"/>
            <a:ext cx="914400" cy="914400"/>
          </a:xfrm>
          <a:prstGeom prst="rect">
            <a:avLst/>
          </a:prstGeom>
        </p:spPr>
      </p:pic>
      <p:pic>
        <p:nvPicPr>
          <p:cNvPr id="8" name="그래픽 7" descr="남자와 여자">
            <a:extLst>
              <a:ext uri="{FF2B5EF4-FFF2-40B4-BE49-F238E27FC236}">
                <a16:creationId xmlns:a16="http://schemas.microsoft.com/office/drawing/2014/main" id="{7C5DB26C-870D-4B93-B083-06FF02B2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4051" y="5013176"/>
            <a:ext cx="914400" cy="914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B4407F-D06A-4A45-A377-852E4599F70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1767577" y="5470376"/>
            <a:ext cx="6066474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3F1B6A3-4334-41D9-B3D6-8617768E5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77" y="3094727"/>
            <a:ext cx="2412351" cy="1997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C9437E-A664-4D35-A804-F7F6026BD154}"/>
              </a:ext>
            </a:extLst>
          </p:cNvPr>
          <p:cNvSpPr txBox="1"/>
          <p:nvPr/>
        </p:nvSpPr>
        <p:spPr>
          <a:xfrm>
            <a:off x="506687" y="6006454"/>
            <a:ext cx="160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출발</a:t>
            </a:r>
            <a:r>
              <a:rPr lang="en-US" altLang="ko-KR" sz="2000" dirty="0"/>
              <a:t> 14:50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99E8-E0DE-448E-9468-E32C4ECE87DA}"/>
              </a:ext>
            </a:extLst>
          </p:cNvPr>
          <p:cNvSpPr txBox="1"/>
          <p:nvPr/>
        </p:nvSpPr>
        <p:spPr>
          <a:xfrm>
            <a:off x="7529238" y="6006454"/>
            <a:ext cx="15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출발</a:t>
            </a:r>
            <a:r>
              <a:rPr lang="en-US" altLang="ko-KR" sz="2000" dirty="0"/>
              <a:t> 16:20</a:t>
            </a:r>
            <a:endParaRPr lang="ko-KR" altLang="en-US" sz="2000" dirty="0"/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D43B2C29-D0D1-42BE-BC01-A9F428DF7173}"/>
              </a:ext>
            </a:extLst>
          </p:cNvPr>
          <p:cNvSpPr/>
          <p:nvPr/>
        </p:nvSpPr>
        <p:spPr>
          <a:xfrm>
            <a:off x="5672453" y="3523192"/>
            <a:ext cx="1845592" cy="1493557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지연</a:t>
            </a:r>
          </a:p>
        </p:txBody>
      </p:sp>
    </p:spTree>
    <p:extLst>
      <p:ext uri="{BB962C8B-B14F-4D97-AF65-F5344CB8AC3E}">
        <p14:creationId xmlns:p14="http://schemas.microsoft.com/office/powerpoint/2010/main" val="6746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702225" y="76470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3FCFB-A8AC-5344-8C23-2D26422ACC63}"/>
              </a:ext>
            </a:extLst>
          </p:cNvPr>
          <p:cNvSpPr txBox="1"/>
          <p:nvPr/>
        </p:nvSpPr>
        <p:spPr>
          <a:xfrm>
            <a:off x="702224" y="138482"/>
            <a:ext cx="844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Why I Collect This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FF4B4-0727-4789-83B8-7ED343940B59}"/>
              </a:ext>
            </a:extLst>
          </p:cNvPr>
          <p:cNvSpPr txBox="1"/>
          <p:nvPr/>
        </p:nvSpPr>
        <p:spPr>
          <a:xfrm>
            <a:off x="1250750" y="1388675"/>
            <a:ext cx="74888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2020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26</a:t>
            </a:r>
            <a:r>
              <a:rPr lang="ko-KR" altLang="en-US" sz="2000" dirty="0"/>
              <a:t>일 오후 </a:t>
            </a:r>
            <a:r>
              <a:rPr lang="en-US" altLang="ko-KR" sz="2000" dirty="0"/>
              <a:t>4</a:t>
            </a:r>
            <a:r>
              <a:rPr lang="ko-KR" altLang="en-US" sz="2000" dirty="0"/>
              <a:t>시 </a:t>
            </a:r>
            <a:r>
              <a:rPr lang="en-US" altLang="ko-KR" sz="2000" dirty="0"/>
              <a:t>4</a:t>
            </a:r>
            <a:r>
              <a:rPr lang="ko-KR" altLang="en-US" sz="2000" dirty="0"/>
              <a:t>분 </a:t>
            </a:r>
            <a:r>
              <a:rPr lang="en-US" altLang="ko-KR" sz="2000" dirty="0"/>
              <a:t>50</a:t>
            </a:r>
            <a:r>
              <a:rPr lang="ko-KR" altLang="en-US" sz="2000" dirty="0"/>
              <a:t>초</a:t>
            </a:r>
            <a:endParaRPr lang="en-US" altLang="ko-KR" sz="2000" dirty="0"/>
          </a:p>
          <a:p>
            <a:pPr algn="ctr"/>
            <a:r>
              <a:rPr lang="ko-KR" altLang="en-US" sz="2600" dirty="0"/>
              <a:t>버스정보안내시스템 담당 부서에 전화</a:t>
            </a:r>
            <a:br>
              <a:rPr lang="en-US" altLang="ko-KR" sz="2600" dirty="0"/>
            </a:br>
            <a:r>
              <a:rPr lang="en-US" altLang="ko-KR" sz="2000" dirty="0"/>
              <a:t>(051-600-0255)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Q.</a:t>
            </a:r>
            <a:r>
              <a:rPr lang="ko-KR" altLang="en-US" dirty="0"/>
              <a:t> 버스 예상 도착시간 계산방법</a:t>
            </a:r>
            <a:endParaRPr lang="en-US" altLang="ko-KR" dirty="0"/>
          </a:p>
          <a:p>
            <a:pPr algn="ctr"/>
            <a:r>
              <a:rPr lang="en-US" altLang="ko-KR" dirty="0"/>
              <a:t>A. </a:t>
            </a:r>
            <a:r>
              <a:rPr lang="ko-KR" altLang="en-US" dirty="0"/>
              <a:t>버스의 좌표와 정류장과의 거리를 이용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데이터가 많아 계산을 이용하진 않음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9437E-A664-4D35-A804-F7F6026BD154}"/>
              </a:ext>
            </a:extLst>
          </p:cNvPr>
          <p:cNvSpPr txBox="1"/>
          <p:nvPr/>
        </p:nvSpPr>
        <p:spPr>
          <a:xfrm>
            <a:off x="506687" y="6006454"/>
            <a:ext cx="160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출발</a:t>
            </a:r>
            <a:r>
              <a:rPr lang="en-US" altLang="ko-KR" sz="2000" dirty="0"/>
              <a:t> 14:50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99E8-E0DE-448E-9468-E32C4ECE87DA}"/>
              </a:ext>
            </a:extLst>
          </p:cNvPr>
          <p:cNvSpPr txBox="1"/>
          <p:nvPr/>
        </p:nvSpPr>
        <p:spPr>
          <a:xfrm>
            <a:off x="7529238" y="6006454"/>
            <a:ext cx="15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출발</a:t>
            </a:r>
            <a:r>
              <a:rPr lang="en-US" altLang="ko-KR" sz="2000" dirty="0"/>
              <a:t> 16:20</a:t>
            </a:r>
            <a:endParaRPr lang="ko-KR" altLang="en-US" sz="2000" dirty="0"/>
          </a:p>
        </p:txBody>
      </p:sp>
      <p:pic>
        <p:nvPicPr>
          <p:cNvPr id="5" name="그래픽 4" descr="남자 옆모습">
            <a:extLst>
              <a:ext uri="{FF2B5EF4-FFF2-40B4-BE49-F238E27FC236}">
                <a16:creationId xmlns:a16="http://schemas.microsoft.com/office/drawing/2014/main" id="{D14AD8BC-C36B-4D18-BE87-80CBBF5A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4067" y="5002525"/>
            <a:ext cx="914400" cy="914400"/>
          </a:xfrm>
          <a:prstGeom prst="rect">
            <a:avLst/>
          </a:prstGeom>
        </p:spPr>
      </p:pic>
      <p:pic>
        <p:nvPicPr>
          <p:cNvPr id="10" name="그래픽 9" descr="콜 센터">
            <a:extLst>
              <a:ext uri="{FF2B5EF4-FFF2-40B4-BE49-F238E27FC236}">
                <a16:creationId xmlns:a16="http://schemas.microsoft.com/office/drawing/2014/main" id="{DF15971C-5D8F-4C1B-A564-B1E2AC09C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933" y="5002525"/>
            <a:ext cx="914400" cy="914400"/>
          </a:xfrm>
          <a:prstGeom prst="rect">
            <a:avLst/>
          </a:prstGeom>
        </p:spPr>
      </p:pic>
      <p:pic>
        <p:nvPicPr>
          <p:cNvPr id="22" name="그래픽 21" descr="수신기">
            <a:extLst>
              <a:ext uri="{FF2B5EF4-FFF2-40B4-BE49-F238E27FC236}">
                <a16:creationId xmlns:a16="http://schemas.microsoft.com/office/drawing/2014/main" id="{580B9ACB-F3C6-4B18-8075-111D25DC4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5035" y="4316726"/>
            <a:ext cx="914400" cy="9144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1B846B9-EEEA-4A8D-95A0-E54A7394709D}"/>
              </a:ext>
            </a:extLst>
          </p:cNvPr>
          <p:cNvCxnSpPr>
            <a:endCxn id="10" idx="1"/>
          </p:cNvCxnSpPr>
          <p:nvPr/>
        </p:nvCxnSpPr>
        <p:spPr>
          <a:xfrm>
            <a:off x="3203848" y="5459725"/>
            <a:ext cx="382608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225" y="138482"/>
            <a:ext cx="194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How I developed 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042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13316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16617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132725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AD5A4F-66AC-3842-B750-E33BE1955550}"/>
              </a:ext>
            </a:extLst>
          </p:cNvPr>
          <p:cNvSpPr/>
          <p:nvPr/>
        </p:nvSpPr>
        <p:spPr>
          <a:xfrm>
            <a:off x="1147417" y="2547645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naver</a:t>
            </a:r>
            <a:endParaRPr lang="en-US" altLang="ko-KR" sz="16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ECCC531-6391-4248-AFF2-E04883AC0657}"/>
              </a:ext>
            </a:extLst>
          </p:cNvPr>
          <p:cNvGrpSpPr/>
          <p:nvPr/>
        </p:nvGrpSpPr>
        <p:grpSpPr>
          <a:xfrm>
            <a:off x="2593896" y="1500819"/>
            <a:ext cx="552148" cy="615820"/>
            <a:chOff x="6457163" y="4124064"/>
            <a:chExt cx="1615654" cy="167739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A6A5121-036C-1D47-ADFC-ED62B2C8D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33414" y="4662058"/>
              <a:ext cx="1139403" cy="1139403"/>
            </a:xfrm>
            <a:prstGeom prst="rect">
              <a:avLst/>
            </a:prstGeom>
          </p:spPr>
        </p:pic>
        <p:pic>
          <p:nvPicPr>
            <p:cNvPr id="38" name="Picture 6" descr="seleniumì ëí ì´ë¯¸ì§ ê²ìê²°ê³¼">
              <a:extLst>
                <a:ext uri="{FF2B5EF4-FFF2-40B4-BE49-F238E27FC236}">
                  <a16:creationId xmlns:a16="http://schemas.microsoft.com/office/drawing/2014/main" id="{0CEE2285-08A8-984C-97CF-01E1B3BEFB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457163" y="4124064"/>
              <a:ext cx="952501" cy="862013"/>
            </a:xfrm>
            <a:prstGeom prst="rect">
              <a:avLst/>
            </a:prstGeom>
            <a:noFill/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CC5071-ACE1-5A4C-B89C-FD3FFEB135C8}"/>
              </a:ext>
            </a:extLst>
          </p:cNvPr>
          <p:cNvCxnSpPr>
            <a:cxnSpLocks/>
          </p:cNvCxnSpPr>
          <p:nvPr/>
        </p:nvCxnSpPr>
        <p:spPr>
          <a:xfrm>
            <a:off x="2557691" y="2272344"/>
            <a:ext cx="170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2790CC3-EFCA-114E-8947-C318FC362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6" y="1759363"/>
            <a:ext cx="1591680" cy="483189"/>
          </a:xfrm>
          <a:prstGeom prst="rect">
            <a:avLst/>
          </a:prstGeom>
        </p:spPr>
      </p:pic>
      <p:pic>
        <p:nvPicPr>
          <p:cNvPr id="41" name="Picture 4" descr="beautifulsoup에 대한 이미지 검색결과">
            <a:extLst>
              <a:ext uri="{FF2B5EF4-FFF2-40B4-BE49-F238E27FC236}">
                <a16:creationId xmlns:a16="http://schemas.microsoft.com/office/drawing/2014/main" id="{86B57440-8010-7A4E-9DC1-3A1CF6A7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74" y="1643776"/>
            <a:ext cx="1124381" cy="4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CB3325F-3EF6-264C-865D-FAAC41E445FD}"/>
              </a:ext>
            </a:extLst>
          </p:cNvPr>
          <p:cNvSpPr/>
          <p:nvPr/>
        </p:nvSpPr>
        <p:spPr>
          <a:xfrm>
            <a:off x="2835677" y="2563302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crawling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E6E197F-397A-9A47-9BAD-ABE5D925BB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06" y="1475962"/>
            <a:ext cx="934906" cy="93490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C31BB41-220C-A544-A3AA-F2EA6EDC0D16}"/>
              </a:ext>
            </a:extLst>
          </p:cNvPr>
          <p:cNvSpPr/>
          <p:nvPr/>
        </p:nvSpPr>
        <p:spPr>
          <a:xfrm>
            <a:off x="4593693" y="2560629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crawling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DF340EF-0952-7749-8A76-79F1AF850AA8}"/>
              </a:ext>
            </a:extLst>
          </p:cNvPr>
          <p:cNvCxnSpPr>
            <a:cxnSpLocks/>
          </p:cNvCxnSpPr>
          <p:nvPr/>
        </p:nvCxnSpPr>
        <p:spPr>
          <a:xfrm>
            <a:off x="5851412" y="2272344"/>
            <a:ext cx="170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9D90FE-5BA2-1C44-ADB2-0721F9B60510}"/>
              </a:ext>
            </a:extLst>
          </p:cNvPr>
          <p:cNvSpPr/>
          <p:nvPr/>
        </p:nvSpPr>
        <p:spPr>
          <a:xfrm>
            <a:off x="8128802" y="2664054"/>
            <a:ext cx="526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csv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F9B5C9-759A-1240-A76F-81355494D8C5}"/>
              </a:ext>
            </a:extLst>
          </p:cNvPr>
          <p:cNvSpPr/>
          <p:nvPr/>
        </p:nvSpPr>
        <p:spPr>
          <a:xfrm>
            <a:off x="6425489" y="256352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E1285F-6D06-4B4E-A75C-18DC9D6C4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48" y="1641879"/>
            <a:ext cx="669097" cy="443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7EF203-4565-7D4F-8BE3-13F22D6FE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230" y="1439788"/>
            <a:ext cx="1382858" cy="123007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B3555D-1B8B-C64D-A6E1-DB87DECD00F7}"/>
              </a:ext>
            </a:extLst>
          </p:cNvPr>
          <p:cNvGrpSpPr/>
          <p:nvPr/>
        </p:nvGrpSpPr>
        <p:grpSpPr>
          <a:xfrm>
            <a:off x="2646092" y="4503822"/>
            <a:ext cx="552148" cy="615820"/>
            <a:chOff x="6457163" y="4124064"/>
            <a:chExt cx="1615654" cy="167739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B64D54-1B8D-754B-B9C4-0A5F7E17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33414" y="4662058"/>
              <a:ext cx="1139403" cy="1139403"/>
            </a:xfrm>
            <a:prstGeom prst="rect">
              <a:avLst/>
            </a:prstGeom>
          </p:spPr>
        </p:pic>
        <p:pic>
          <p:nvPicPr>
            <p:cNvPr id="52" name="Picture 6" descr="seleniumì ëí ì´ë¯¸ì§ ê²ìê²°ê³¼">
              <a:extLst>
                <a:ext uri="{FF2B5EF4-FFF2-40B4-BE49-F238E27FC236}">
                  <a16:creationId xmlns:a16="http://schemas.microsoft.com/office/drawing/2014/main" id="{25702A67-1B02-1E44-9B73-185FDAB6C5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457163" y="4124064"/>
              <a:ext cx="952501" cy="862013"/>
            </a:xfrm>
            <a:prstGeom prst="rect">
              <a:avLst/>
            </a:prstGeom>
            <a:noFill/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D63C36E-CA77-6040-8EC6-22C97A7CA298}"/>
              </a:ext>
            </a:extLst>
          </p:cNvPr>
          <p:cNvCxnSpPr>
            <a:cxnSpLocks/>
          </p:cNvCxnSpPr>
          <p:nvPr/>
        </p:nvCxnSpPr>
        <p:spPr>
          <a:xfrm>
            <a:off x="2609887" y="5275347"/>
            <a:ext cx="170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beautifulsoup에 대한 이미지 검색결과">
            <a:extLst>
              <a:ext uri="{FF2B5EF4-FFF2-40B4-BE49-F238E27FC236}">
                <a16:creationId xmlns:a16="http://schemas.microsoft.com/office/drawing/2014/main" id="{F90DBE78-2711-1A45-A293-608176D2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70" y="4646779"/>
            <a:ext cx="1124381" cy="4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B8653A-D2EC-3A45-A4E7-856438E28D17}"/>
              </a:ext>
            </a:extLst>
          </p:cNvPr>
          <p:cNvSpPr/>
          <p:nvPr/>
        </p:nvSpPr>
        <p:spPr>
          <a:xfrm>
            <a:off x="2887873" y="5625166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crawling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03E9AD1-5F2E-0C4B-9014-073992C9F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2" y="4478965"/>
            <a:ext cx="934906" cy="93490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C0C9BE-64DF-F540-B961-4EF547F12B5C}"/>
              </a:ext>
            </a:extLst>
          </p:cNvPr>
          <p:cNvSpPr/>
          <p:nvPr/>
        </p:nvSpPr>
        <p:spPr>
          <a:xfrm>
            <a:off x="4725909" y="5652962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crawling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EA5D4F2-A2CA-8942-BE2F-BBE51A1C2894}"/>
              </a:ext>
            </a:extLst>
          </p:cNvPr>
          <p:cNvCxnSpPr>
            <a:cxnSpLocks/>
          </p:cNvCxnSpPr>
          <p:nvPr/>
        </p:nvCxnSpPr>
        <p:spPr>
          <a:xfrm>
            <a:off x="5903608" y="5275347"/>
            <a:ext cx="1709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05A9DBB-6D14-C748-B446-60C553BFE9FE}"/>
              </a:ext>
            </a:extLst>
          </p:cNvPr>
          <p:cNvSpPr/>
          <p:nvPr/>
        </p:nvSpPr>
        <p:spPr>
          <a:xfrm>
            <a:off x="8282657" y="5695760"/>
            <a:ext cx="526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csv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85D30C-340B-6342-AFAB-8B1911DECD90}"/>
              </a:ext>
            </a:extLst>
          </p:cNvPr>
          <p:cNvSpPr/>
          <p:nvPr/>
        </p:nvSpPr>
        <p:spPr>
          <a:xfrm>
            <a:off x="6478832" y="5625166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6318DC6-5D1C-0C40-B90F-A22909ADB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244" y="4644882"/>
            <a:ext cx="669097" cy="4434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739461E-6C6E-8B48-8FA2-1CDF43B75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426" y="4442791"/>
            <a:ext cx="1382858" cy="1230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74075-EF48-4345-A021-233919275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422" y="4440898"/>
            <a:ext cx="1390416" cy="117523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84F4BE1-0F78-7440-B679-99B1CC5DE61E}"/>
              </a:ext>
            </a:extLst>
          </p:cNvPr>
          <p:cNvSpPr/>
          <p:nvPr/>
        </p:nvSpPr>
        <p:spPr>
          <a:xfrm>
            <a:off x="3475946" y="666661"/>
            <a:ext cx="32537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expected time and route number of the bus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26FB7ED-30F1-A448-A3EA-EC5F901B5C5E}"/>
              </a:ext>
            </a:extLst>
          </p:cNvPr>
          <p:cNvSpPr/>
          <p:nvPr/>
        </p:nvSpPr>
        <p:spPr>
          <a:xfrm>
            <a:off x="3198240" y="3784312"/>
            <a:ext cx="4551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Real-time bus arrival time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926120-13C6-224B-A1FB-17ACCC35C4BC}"/>
              </a:ext>
            </a:extLst>
          </p:cNvPr>
          <p:cNvSpPr/>
          <p:nvPr/>
        </p:nvSpPr>
        <p:spPr>
          <a:xfrm>
            <a:off x="976205" y="5625166"/>
            <a:ext cx="1451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Bus web-site</a:t>
            </a:r>
          </a:p>
        </p:txBody>
      </p:sp>
    </p:spTree>
    <p:extLst>
      <p:ext uri="{BB962C8B-B14F-4D97-AF65-F5344CB8AC3E}">
        <p14:creationId xmlns:p14="http://schemas.microsoft.com/office/powerpoint/2010/main" val="372700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225" y="138482"/>
            <a:ext cx="194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How I developed 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042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13316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16617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132725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오른쪽 화살표 3">
            <a:extLst>
              <a:ext uri="{FF2B5EF4-FFF2-40B4-BE49-F238E27FC236}">
                <a16:creationId xmlns:a16="http://schemas.microsoft.com/office/drawing/2014/main" id="{CE358B36-C6A4-4D0D-BBF3-B34FAAC4D4D2}"/>
              </a:ext>
            </a:extLst>
          </p:cNvPr>
          <p:cNvSpPr/>
          <p:nvPr/>
        </p:nvSpPr>
        <p:spPr>
          <a:xfrm>
            <a:off x="4847314" y="1992042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D5059-FBE7-DA47-9A2D-AE564A1C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73" y="671996"/>
            <a:ext cx="3221116" cy="308660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270E46-E3BA-4043-AE83-D947970F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99" y="3896135"/>
            <a:ext cx="2853026" cy="295565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B2C289-1658-544E-8E90-8ADB42F8B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749195"/>
            <a:ext cx="2844120" cy="294642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648E1-99C8-BE45-B700-E4213415D551}"/>
              </a:ext>
            </a:extLst>
          </p:cNvPr>
          <p:cNvSpPr txBox="1"/>
          <p:nvPr/>
        </p:nvSpPr>
        <p:spPr>
          <a:xfrm>
            <a:off x="4229538" y="2333189"/>
            <a:ext cx="1782622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300" spc="5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url</a:t>
            </a:r>
            <a:r>
              <a:rPr lang="en-US" altLang="ko-KR" sz="13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</a:t>
            </a:r>
            <a:r>
              <a:rPr lang="en-US" altLang="ko-Kore-KR" sz="1300" dirty="0">
                <a:hlinkClick r:id="rId5"/>
              </a:rPr>
              <a:t>http://121.174.75.24/bims_web/popup2/RealTimeBus.aspx?BNUM=17</a:t>
            </a:r>
            <a:endParaRPr lang="en-US" altLang="ko-Kore-KR" sz="1300" dirty="0"/>
          </a:p>
          <a:p>
            <a:pPr lvl="0">
              <a:lnSpc>
                <a:spcPct val="150000"/>
              </a:lnSpc>
            </a:pPr>
            <a:r>
              <a:rPr lang="en-US" altLang="ko-KR" sz="13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(BNUM = bus number)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C8E527-2A04-6447-B4A6-591A11C7D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341" y="4273917"/>
            <a:ext cx="3244896" cy="208583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오른쪽 화살표 3">
            <a:extLst>
              <a:ext uri="{FF2B5EF4-FFF2-40B4-BE49-F238E27FC236}">
                <a16:creationId xmlns:a16="http://schemas.microsoft.com/office/drawing/2014/main" id="{0802C402-B85B-664F-8696-C54EBE382489}"/>
              </a:ext>
            </a:extLst>
          </p:cNvPr>
          <p:cNvSpPr/>
          <p:nvPr/>
        </p:nvSpPr>
        <p:spPr>
          <a:xfrm>
            <a:off x="4797934" y="5022831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01351E-DF31-FD49-9BBF-3F6D89FB181C}"/>
              </a:ext>
            </a:extLst>
          </p:cNvPr>
          <p:cNvSpPr txBox="1"/>
          <p:nvPr/>
        </p:nvSpPr>
        <p:spPr>
          <a:xfrm>
            <a:off x="4324076" y="5307329"/>
            <a:ext cx="1782622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ore-KR" sz="1400" dirty="0">
                <a:hlinkClick r:id="rId7"/>
              </a:rPr>
              <a:t>https://m.map.naver.com/bus/lane.nhn?busID=71055</a:t>
            </a:r>
            <a:endParaRPr lang="en-US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34759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225" y="138482"/>
            <a:ext cx="194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How I developed 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042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13316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16617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132725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54926-F275-2348-B89A-4CE6502E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9" y="554918"/>
            <a:ext cx="4789701" cy="281025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오른쪽 화살표 3">
            <a:extLst>
              <a:ext uri="{FF2B5EF4-FFF2-40B4-BE49-F238E27FC236}">
                <a16:creationId xmlns:a16="http://schemas.microsoft.com/office/drawing/2014/main" id="{A5BACC3C-DC52-A049-8DA4-3C4DC9092F6D}"/>
              </a:ext>
            </a:extLst>
          </p:cNvPr>
          <p:cNvSpPr/>
          <p:nvPr/>
        </p:nvSpPr>
        <p:spPr>
          <a:xfrm>
            <a:off x="5868144" y="1655596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77177-A803-5E44-A764-49B37C6A24BC}"/>
              </a:ext>
            </a:extLst>
          </p:cNvPr>
          <p:cNvSpPr txBox="1"/>
          <p:nvPr/>
        </p:nvSpPr>
        <p:spPr>
          <a:xfrm>
            <a:off x="6763534" y="4697705"/>
            <a:ext cx="347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spc="5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bus_route_number</a:t>
            </a: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(num)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5F8E5-F7F6-BB47-BB92-1355D1BF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44" y="3528477"/>
            <a:ext cx="4789701" cy="307884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오른쪽 화살표 3">
            <a:extLst>
              <a:ext uri="{FF2B5EF4-FFF2-40B4-BE49-F238E27FC236}">
                <a16:creationId xmlns:a16="http://schemas.microsoft.com/office/drawing/2014/main" id="{FE3EFDB6-215B-5849-861C-D96544605963}"/>
              </a:ext>
            </a:extLst>
          </p:cNvPr>
          <p:cNvSpPr/>
          <p:nvPr/>
        </p:nvSpPr>
        <p:spPr>
          <a:xfrm>
            <a:off x="5868143" y="4836946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F87CCB-1DA2-6D42-B867-34CD60F88BF3}"/>
              </a:ext>
            </a:extLst>
          </p:cNvPr>
          <p:cNvSpPr txBox="1"/>
          <p:nvPr/>
        </p:nvSpPr>
        <p:spPr>
          <a:xfrm>
            <a:off x="6876256" y="1422864"/>
            <a:ext cx="3474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spc="5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bus_Location</a:t>
            </a:r>
            <a:endParaRPr lang="en-US" altLang="ko-KR" sz="1600" spc="5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real-time arrival time</a:t>
            </a:r>
          </a:p>
        </p:txBody>
      </p:sp>
    </p:spTree>
    <p:extLst>
      <p:ext uri="{BB962C8B-B14F-4D97-AF65-F5344CB8AC3E}">
        <p14:creationId xmlns:p14="http://schemas.microsoft.com/office/powerpoint/2010/main" val="78569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225" y="138482"/>
            <a:ext cx="194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How I developed 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042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13316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16617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132725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1" name="오른쪽 화살표 3">
            <a:extLst>
              <a:ext uri="{FF2B5EF4-FFF2-40B4-BE49-F238E27FC236}">
                <a16:creationId xmlns:a16="http://schemas.microsoft.com/office/drawing/2014/main" id="{A5BACC3C-DC52-A049-8DA4-3C4DC9092F6D}"/>
              </a:ext>
            </a:extLst>
          </p:cNvPr>
          <p:cNvSpPr/>
          <p:nvPr/>
        </p:nvSpPr>
        <p:spPr>
          <a:xfrm>
            <a:off x="5484284" y="4501353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77177-A803-5E44-A764-49B37C6A24BC}"/>
              </a:ext>
            </a:extLst>
          </p:cNvPr>
          <p:cNvSpPr txBox="1"/>
          <p:nvPr/>
        </p:nvSpPr>
        <p:spPr>
          <a:xfrm>
            <a:off x="6876256" y="4419474"/>
            <a:ext cx="3474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spc="5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Predict_arrive</a:t>
            </a:r>
            <a:endParaRPr lang="en-US" altLang="ko-KR" sz="1600" spc="5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(expected time)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1C6AB-3B33-7D4A-9C37-4F329055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5" y="3836787"/>
            <a:ext cx="3799662" cy="160840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5F0581-88CE-394D-ACFF-E1661026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1" y="933450"/>
            <a:ext cx="3808434" cy="25628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오른쪽 화살표 3">
            <a:extLst>
              <a:ext uri="{FF2B5EF4-FFF2-40B4-BE49-F238E27FC236}">
                <a16:creationId xmlns:a16="http://schemas.microsoft.com/office/drawing/2014/main" id="{DB8D8ACC-31BC-0544-AB4F-BFF702B6C80A}"/>
              </a:ext>
            </a:extLst>
          </p:cNvPr>
          <p:cNvSpPr/>
          <p:nvPr/>
        </p:nvSpPr>
        <p:spPr>
          <a:xfrm>
            <a:off x="5220072" y="2035381"/>
            <a:ext cx="895391" cy="279271"/>
          </a:xfrm>
          <a:prstGeom prst="rightArrow">
            <a:avLst/>
          </a:prstGeom>
          <a:solidFill>
            <a:srgbClr val="FF6F6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923AE-D83E-794F-BBDD-A2480FFD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37" y="1230953"/>
            <a:ext cx="2687163" cy="172549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8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224" y="138482"/>
            <a:ext cx="271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How much data I’ve collected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7781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94997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DF872E-8D16-4C07-9C29-7215DC07D4F4}"/>
              </a:ext>
            </a:extLst>
          </p:cNvPr>
          <p:cNvSpPr/>
          <p:nvPr/>
        </p:nvSpPr>
        <p:spPr>
          <a:xfrm>
            <a:off x="-9283" y="180553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9D2AA86-88CC-42B8-9D19-093EE4F448DB}"/>
              </a:ext>
            </a:extLst>
          </p:cNvPr>
          <p:cNvSpPr/>
          <p:nvPr/>
        </p:nvSpPr>
        <p:spPr>
          <a:xfrm rot="5400000">
            <a:off x="702755" y="213561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8D2F9-C4B5-48D3-99E5-7BA4158C7FA2}"/>
              </a:ext>
            </a:extLst>
          </p:cNvPr>
          <p:cNvSpPr txBox="1"/>
          <p:nvPr/>
        </p:nvSpPr>
        <p:spPr>
          <a:xfrm>
            <a:off x="123549" y="180113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2AB51-8680-4C42-B811-45A9A4805BF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EA093-4FB5-7F48-ADEA-795F446C0D80}"/>
              </a:ext>
            </a:extLst>
          </p:cNvPr>
          <p:cNvSpPr txBox="1"/>
          <p:nvPr/>
        </p:nvSpPr>
        <p:spPr>
          <a:xfrm>
            <a:off x="1250750" y="1032901"/>
            <a:ext cx="74976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Target bus number: 17, 40, 68, 81, 138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spc="5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How many days I collected: 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spc="5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How many hours a day I collected: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spc="5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How many data</a:t>
            </a:r>
            <a:r>
              <a:rPr lang="ko-KR" altLang="en-US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spc="5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I collected:</a:t>
            </a:r>
          </a:p>
        </p:txBody>
      </p:sp>
    </p:spTree>
    <p:extLst>
      <p:ext uri="{BB962C8B-B14F-4D97-AF65-F5344CB8AC3E}">
        <p14:creationId xmlns:p14="http://schemas.microsoft.com/office/powerpoint/2010/main" val="37613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67" y="138482"/>
            <a:ext cx="2736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C78F4-6EF2-42FC-8200-37AD1847EDCA}"/>
              </a:ext>
            </a:extLst>
          </p:cNvPr>
          <p:cNvSpPr txBox="1"/>
          <p:nvPr/>
        </p:nvSpPr>
        <p:spPr>
          <a:xfrm>
            <a:off x="107504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C5694-D5CB-45FD-8D35-AA242FCF2988}"/>
              </a:ext>
            </a:extLst>
          </p:cNvPr>
          <p:cNvSpPr txBox="1"/>
          <p:nvPr/>
        </p:nvSpPr>
        <p:spPr>
          <a:xfrm>
            <a:off x="107504" y="32597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2AB51-8680-4C42-B811-45A9A4805BF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51624-3FE7-4230-95A3-0A7E95DC8DEE}"/>
              </a:ext>
            </a:extLst>
          </p:cNvPr>
          <p:cNvSpPr txBox="1"/>
          <p:nvPr/>
        </p:nvSpPr>
        <p:spPr>
          <a:xfrm>
            <a:off x="107504" y="22851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F76BDE-8A42-4CF7-8668-B0D5DED47A13}"/>
              </a:ext>
            </a:extLst>
          </p:cNvPr>
          <p:cNvSpPr txBox="1"/>
          <p:nvPr/>
        </p:nvSpPr>
        <p:spPr>
          <a:xfrm>
            <a:off x="107504" y="24020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8AC26-7CBE-47FB-8991-1605EAF83D62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61A7A-1E0C-4210-84BF-68BC115894D6}"/>
              </a:ext>
            </a:extLst>
          </p:cNvPr>
          <p:cNvSpPr/>
          <p:nvPr/>
        </p:nvSpPr>
        <p:spPr>
          <a:xfrm>
            <a:off x="-9283" y="231257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642E0C60-FD26-40B8-BD7B-EDAB1B052271}"/>
              </a:ext>
            </a:extLst>
          </p:cNvPr>
          <p:cNvSpPr/>
          <p:nvPr/>
        </p:nvSpPr>
        <p:spPr>
          <a:xfrm rot="5400000">
            <a:off x="702755" y="264264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FD1113-CEF6-4D7F-A1A9-497051E1FEDE}"/>
              </a:ext>
            </a:extLst>
          </p:cNvPr>
          <p:cNvSpPr txBox="1"/>
          <p:nvPr/>
        </p:nvSpPr>
        <p:spPr>
          <a:xfrm>
            <a:off x="123549" y="2308167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7AB73E-899E-4571-AD73-C72612CAAB98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402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350</Words>
  <Application>Microsoft Office PowerPoint</Application>
  <PresentationFormat>화면 슬라이드 쇼(4:3)</PresentationFormat>
  <Paragraphs>140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강민석</cp:lastModifiedBy>
  <cp:revision>119</cp:revision>
  <dcterms:created xsi:type="dcterms:W3CDTF">2013-09-05T09:43:46Z</dcterms:created>
  <dcterms:modified xsi:type="dcterms:W3CDTF">2020-06-17T10:55:25Z</dcterms:modified>
</cp:coreProperties>
</file>